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21"/>
  </p:notesMasterIdLst>
  <p:sldIdLst>
    <p:sldId id="295" r:id="rId4"/>
    <p:sldId id="296" r:id="rId5"/>
    <p:sldId id="261" r:id="rId6"/>
    <p:sldId id="259" r:id="rId7"/>
    <p:sldId id="301" r:id="rId8"/>
    <p:sldId id="302" r:id="rId9"/>
    <p:sldId id="303" r:id="rId10"/>
    <p:sldId id="300" r:id="rId11"/>
    <p:sldId id="26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4000" cy="13716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5pPr>
    <a:lvl6pPr marL="22860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6pPr>
    <a:lvl7pPr marL="27432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7pPr>
    <a:lvl8pPr marL="32004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8pPr>
    <a:lvl9pPr marL="3657600" algn="l" defTabSz="457200" rtl="0" eaLnBrk="1" latinLnBrk="0" hangingPunct="1">
      <a:defRPr sz="56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5EE07-EE83-4129-AF81-4612020D3154}" v="3" dt="2022-12-14T20:14:39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635" autoAdjust="0"/>
  </p:normalViewPr>
  <p:slideViewPr>
    <p:cSldViewPr>
      <p:cViewPr varScale="1">
        <p:scale>
          <a:sx n="57" d="100"/>
          <a:sy n="57" d="100"/>
        </p:scale>
        <p:origin x="1016" y="18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otham Pro" panose="02000503040000020004" pitchFamily="2" charset="0"/>
              </a:defRPr>
            </a:lvl1pPr>
          </a:lstStyle>
          <a:p>
            <a:fld id="{D66ECE2A-D518-466F-B948-B08666D10A31}" type="datetimeFigureOut">
              <a:rPr lang="es-MX" smtClean="0"/>
              <a:pPr/>
              <a:t>27/09/24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otham Pro" panose="02000503040000020004" pitchFamily="2" charset="0"/>
              </a:defRPr>
            </a:lvl1pPr>
          </a:lstStyle>
          <a:p>
            <a:fld id="{2A3EFB88-6F6A-4C8D-92DF-952DF9F657BD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4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otham Pro" panose="020005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EFB88-6F6A-4C8D-92DF-952DF9F657BD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891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82b6d365f7_4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g182b6d365f7_4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82b6d365f7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g182b6d365f7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82b6d365f7_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g182b6d365f7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832b2e555a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832b2e555a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832b2e555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832b2e555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82b6d365f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82b6d365f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AE61168C-5D18-E1A9-4832-91E840552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BCC8CCD7-A956-7419-73ED-6C84A36E3A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D71B55ED-D580-E31D-322E-482225FA09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234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6BFA0774-61BE-DBA7-0F77-9D7A68E9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25057416-837E-3E06-0D53-A5C8D245BE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CA8D1B15-FBD6-74CF-F23A-16261FE84B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953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C05BB902-C2AA-ECE1-C545-6E0A8D6E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2b6d365f7_0_18:notes">
            <a:extLst>
              <a:ext uri="{FF2B5EF4-FFF2-40B4-BE49-F238E27FC236}">
                <a16:creationId xmlns:a16="http://schemas.microsoft.com/office/drawing/2014/main" id="{8274C21A-F01F-5E8E-D0EC-CC1F49854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182b6d365f7_0_18:notes">
            <a:extLst>
              <a:ext uri="{FF2B5EF4-FFF2-40B4-BE49-F238E27FC236}">
                <a16:creationId xmlns:a16="http://schemas.microsoft.com/office/drawing/2014/main" id="{8D2866B3-3F47-82BA-BC90-DA52E1CE06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31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82b6d365f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g182b6d365f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832b2e555a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1832b2e555a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2b6d365f7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182b6d365f7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2b6d365f7_4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g182b6d365f7_4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9757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4228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86160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4627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4674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717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9901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830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3723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85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0453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8357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6294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1937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6590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Gotham Pro" panose="02000503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DED124A-AA6C-C161-F68C-1EF88E363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70517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9BA30F86-CD47-F8F8-C58A-509062D7A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7216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7FC05B8F-1D74-4954-4AB4-D950B2A41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7127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9B59FD-1D8E-E883-62E5-20996879D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3739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76389B3A-9194-BC36-D0B6-AF1E6D62E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6595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3664F6A4-7876-9517-6D8D-EDEF976CD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661653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4">
            <a:extLst>
              <a:ext uri="{FF2B5EF4-FFF2-40B4-BE49-F238E27FC236}">
                <a16:creationId xmlns:a16="http://schemas.microsoft.com/office/drawing/2014/main" id="{7E4BF138-25DB-02B1-F218-E9C79C43E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8403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latin typeface="Gotham Pro" panose="02000503040000020004" pitchFamily="2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94542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9E7469-45C2-B4EC-C8E9-753CA6139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80622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784812-2B91-4975-7023-8667B8479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3111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85D496C4-1B08-94BF-1DA8-70FE9D6A8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28451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78E62DFC-C6C0-D01C-5185-A3E96CFA4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62938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4">
            <a:extLst>
              <a:ext uri="{FF2B5EF4-FFF2-40B4-BE49-F238E27FC236}">
                <a16:creationId xmlns:a16="http://schemas.microsoft.com/office/drawing/2014/main" id="{79190D8B-C057-285A-82C0-6A65D4E86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50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Gotham Pro" panose="02000503040000020004" pitchFamily="2" charset="0"/>
              </a:defRPr>
            </a:lvl1pPr>
            <a:lvl2pPr>
              <a:defRPr sz="2400">
                <a:latin typeface="Gotham Pro" panose="02000503040000020004" pitchFamily="2" charset="0"/>
              </a:defRPr>
            </a:lvl2pPr>
            <a:lvl3pPr>
              <a:defRPr sz="2000">
                <a:latin typeface="Gotham Pro" panose="02000503040000020004" pitchFamily="2" charset="0"/>
              </a:defRPr>
            </a:lvl3pPr>
            <a:lvl4pPr>
              <a:defRPr sz="1800">
                <a:latin typeface="Gotham Pro" panose="02000503040000020004" pitchFamily="2" charset="0"/>
              </a:defRPr>
            </a:lvl4pPr>
            <a:lvl5pPr>
              <a:defRPr sz="1800">
                <a:latin typeface="Gotham Pro" panose="0200050304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8731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Gotham Pro" panose="02000503040000020004" pitchFamily="2" charset="0"/>
              </a:defRPr>
            </a:lvl1pPr>
            <a:lvl2pPr>
              <a:defRPr sz="2000">
                <a:latin typeface="Gotham Pro" panose="02000503040000020004" pitchFamily="2" charset="0"/>
              </a:defRPr>
            </a:lvl2pPr>
            <a:lvl3pPr>
              <a:defRPr sz="1800">
                <a:latin typeface="Gotham Pro" panose="02000503040000020004" pitchFamily="2" charset="0"/>
              </a:defRPr>
            </a:lvl3pPr>
            <a:lvl4pPr>
              <a:defRPr sz="1600">
                <a:latin typeface="Gotham Pro" panose="02000503040000020004" pitchFamily="2" charset="0"/>
              </a:defRPr>
            </a:lvl4pPr>
            <a:lvl5pPr>
              <a:defRPr sz="1600">
                <a:latin typeface="Gotham Pro" panose="02000503040000020004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9586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5674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181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0947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Gotham Pro" panose="0200050304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Gotham Pro" panose="0200050304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993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F061A3D-C0A1-4E1B-8898-4062FAEC2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endParaRPr lang="es-MX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F2F5ACC-F31B-2D62-52E0-0349BBEB5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2A92CED7-6580-4F12-BA83-02D970B5497B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114300" y="-88900"/>
            <a:ext cx="24612600" cy="13843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2050" name="Rectangle 2"/>
          <p:cNvSpPr>
            <a:spLocks/>
          </p:cNvSpPr>
          <p:nvPr/>
        </p:nvSpPr>
        <p:spPr bwMode="auto">
          <a:xfrm>
            <a:off x="-114300" y="-114300"/>
            <a:ext cx="24612600" cy="13893800"/>
          </a:xfrm>
          <a:prstGeom prst="rect">
            <a:avLst/>
          </a:prstGeom>
          <a:solidFill>
            <a:srgbClr val="6878A3">
              <a:alpha val="9999"/>
            </a:srgbClr>
          </a:solidFill>
          <a:ln w="25400" cap="flat">
            <a:solidFill>
              <a:srgbClr val="E6E6E6">
                <a:alpha val="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/>
          </p:cNvSpPr>
          <p:nvPr userDrawn="1"/>
        </p:nvSpPr>
        <p:spPr bwMode="auto">
          <a:xfrm>
            <a:off x="0" y="-103135"/>
            <a:ext cx="24612600" cy="12039600"/>
          </a:xfrm>
          <a:prstGeom prst="rect">
            <a:avLst/>
          </a:prstGeom>
          <a:solidFill>
            <a:srgbClr val="6878A3">
              <a:alpha val="9999"/>
            </a:srgbClr>
          </a:solidFill>
          <a:ln w="25400" cap="flat">
            <a:solidFill>
              <a:srgbClr val="E6E6E6">
                <a:alpha val="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6" name="AutoShape 4"/>
          <p:cNvSpPr>
            <a:spLocks/>
          </p:cNvSpPr>
          <p:nvPr userDrawn="1"/>
        </p:nvSpPr>
        <p:spPr bwMode="auto">
          <a:xfrm>
            <a:off x="22148800" y="12534900"/>
            <a:ext cx="711200" cy="711200"/>
          </a:xfrm>
          <a:prstGeom prst="roundRect">
            <a:avLst>
              <a:gd name="adj" fmla="val 11671"/>
            </a:avLst>
          </a:prstGeom>
          <a:noFill/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7" name="Rectangle 5"/>
          <p:cNvSpPr>
            <a:spLocks/>
          </p:cNvSpPr>
          <p:nvPr userDrawn="1"/>
        </p:nvSpPr>
        <p:spPr bwMode="auto">
          <a:xfrm>
            <a:off x="1473200" y="12692161"/>
            <a:ext cx="5100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 dirty="0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Oscar Espinosa – </a:t>
            </a:r>
            <a:r>
              <a:rPr lang="en-US" sz="2000" dirty="0" err="1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Diseñador</a:t>
            </a:r>
            <a:r>
              <a:rPr lang="en-US" sz="2000" dirty="0">
                <a:solidFill>
                  <a:srgbClr val="9A9A9A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 Multimedia </a:t>
            </a:r>
          </a:p>
        </p:txBody>
      </p:sp>
      <p:sp>
        <p:nvSpPr>
          <p:cNvPr id="3078" name="AutoShape 6"/>
          <p:cNvSpPr>
            <a:spLocks/>
          </p:cNvSpPr>
          <p:nvPr userDrawn="1"/>
        </p:nvSpPr>
        <p:spPr bwMode="auto">
          <a:xfrm rot="10800000" flipH="1">
            <a:off x="609600" y="952500"/>
            <a:ext cx="406400" cy="406400"/>
          </a:xfrm>
          <a:prstGeom prst="roundRect">
            <a:avLst>
              <a:gd name="adj" fmla="val 21676"/>
            </a:avLst>
          </a:prstGeom>
          <a:noFill/>
          <a:ln w="25400" cap="flat">
            <a:solidFill>
              <a:srgbClr val="FFFFFF">
                <a:alpha val="7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sp>
        <p:nvSpPr>
          <p:cNvPr id="3079" name="AutoShape 7"/>
          <p:cNvSpPr>
            <a:spLocks/>
          </p:cNvSpPr>
          <p:nvPr userDrawn="1"/>
        </p:nvSpPr>
        <p:spPr bwMode="auto">
          <a:xfrm rot="5400000">
            <a:off x="726281" y="1091407"/>
            <a:ext cx="180975" cy="125412"/>
          </a:xfrm>
          <a:prstGeom prst="triangle">
            <a:avLst>
              <a:gd name="adj" fmla="val 50000"/>
            </a:avLst>
          </a:prstGeom>
          <a:solidFill>
            <a:srgbClr val="FFFFFF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rgbClr val="FFFFFF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9D9E196-5337-E7DC-4429-C338B355F6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844000" y="952500"/>
            <a:ext cx="1320800" cy="1462314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5C30DB-5144-9A7E-29D4-38A77351F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8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Roboto Regular" charset="0"/>
          <a:ea typeface="Heiti SC Light" charset="0"/>
          <a:cs typeface="Heiti SC Light" charset="0"/>
          <a:sym typeface="Roboto Regular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Roboto Regula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WERKS:ENVATO:SLIDEHACK:40-X-note:the_x_note_main_files:the&#160;x%20note:ppt:1920:X-keynote_dark.ppt_media:preview-2.mo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https://www.youtube.com/embed/kkLqyPnThd4?feature=oembed" TargetMode="External"/><Relationship Id="rId1" Type="http://schemas.openxmlformats.org/officeDocument/2006/relationships/video" Target="https://www.youtube.com/embed/WZbQCL0V3eQ?feature=oembed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https://www.youtube.com/embed/OXgAYwa3F-A?start=4&amp;feature=oembed" TargetMode="External"/><Relationship Id="rId1" Type="http://schemas.openxmlformats.org/officeDocument/2006/relationships/video" Target="https://www.youtube.com/embed/0aCYHwqm38w?start=2&amp;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review-2.mov" descr="X-keynote_dark.ppt_media/preview-2.mov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/>
          </p:cNvSpPr>
          <p:nvPr/>
        </p:nvSpPr>
        <p:spPr bwMode="auto">
          <a:xfrm>
            <a:off x="-114300" y="-88900"/>
            <a:ext cx="24612600" cy="138430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E6E6E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Gotham Pro" panose="02000503040000020004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37715D0-E8EE-1F60-534C-104E632FE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6450" y="4069669"/>
            <a:ext cx="4991100" cy="55258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</p:cTn>
                <p:tgtEl>
                  <p:spTgt spid="71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2b6d365f7_4_70"/>
          <p:cNvSpPr txBox="1"/>
          <p:nvPr/>
        </p:nvSpPr>
        <p:spPr>
          <a:xfrm>
            <a:off x="2969333" y="9500059"/>
            <a:ext cx="8351869" cy="14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54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HTML Éstatico</a:t>
            </a:r>
            <a:endParaRPr sz="54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09" name="Google Shape;309;g182b6d365f7_4_70"/>
          <p:cNvSpPr/>
          <p:nvPr/>
        </p:nvSpPr>
        <p:spPr>
          <a:xfrm>
            <a:off x="2962533" y="5621067"/>
            <a:ext cx="89656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2800" dirty="0">
                <a:solidFill>
                  <a:schemeClr val="bg2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https://dicio.com/webinar/registrate.html</a:t>
            </a:r>
            <a:endParaRPr sz="2800" dirty="0">
              <a:solidFill>
                <a:schemeClr val="bg2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10" name="Google Shape;310;g182b6d365f7_4_70"/>
          <p:cNvSpPr txBox="1"/>
          <p:nvPr/>
        </p:nvSpPr>
        <p:spPr>
          <a:xfrm>
            <a:off x="2852773" y="3971490"/>
            <a:ext cx="6340733" cy="13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54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Pagina WEB</a:t>
            </a:r>
            <a:endParaRPr sz="54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pic>
        <p:nvPicPr>
          <p:cNvPr id="312" name="Google Shape;312;g182b6d365f7_4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0" y="3946907"/>
            <a:ext cx="10269533" cy="730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BA878928-F8B9-38B8-4537-ACBAE2ABC332}"/>
              </a:ext>
            </a:extLst>
          </p:cNvPr>
          <p:cNvGrpSpPr/>
          <p:nvPr/>
        </p:nvGrpSpPr>
        <p:grpSpPr>
          <a:xfrm>
            <a:off x="2969333" y="1709850"/>
            <a:ext cx="5685280" cy="1740271"/>
            <a:chOff x="2969333" y="1709850"/>
            <a:chExt cx="5685280" cy="1740271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3D586C5D-D20C-6151-B560-C53EB2282FDD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308" name="Google Shape;308;g182b6d365f7_4_70"/>
            <p:cNvPicPr preferRelativeResize="0"/>
            <p:nvPr/>
          </p:nvPicPr>
          <p:blipFill rotWithShape="1">
            <a:blip r:embed="rId4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A53CA7-A518-DBBC-7BC3-02110B3D6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82b6d365f7_4_37"/>
          <p:cNvSpPr txBox="1"/>
          <p:nvPr/>
        </p:nvSpPr>
        <p:spPr>
          <a:xfrm>
            <a:off x="2505363" y="1357187"/>
            <a:ext cx="12647200" cy="126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8800" b="1" dirty="0">
                <a:solidFill>
                  <a:schemeClr val="bg1"/>
                </a:solidFill>
                <a:latin typeface="Gotham Pro" panose="02000503040000020004" pitchFamily="2" charset="0"/>
              </a:rPr>
              <a:t>CAMPAÑA Mailing</a:t>
            </a:r>
            <a:endParaRPr sz="8800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19" name="Google Shape;319;g182b6d365f7_4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9409" y="3434800"/>
            <a:ext cx="4021171" cy="70089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0" name="Google Shape;320;g182b6d365f7_4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8773" y="3434802"/>
            <a:ext cx="3181296" cy="5439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1" name="Google Shape;321;g182b6d365f7_4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9446" y="3434800"/>
            <a:ext cx="4141765" cy="745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952D507-E7C0-709E-330E-20F17191B2B0}"/>
              </a:ext>
            </a:extLst>
          </p:cNvPr>
          <p:cNvGrpSpPr/>
          <p:nvPr/>
        </p:nvGrpSpPr>
        <p:grpSpPr>
          <a:xfrm>
            <a:off x="2505363" y="3048000"/>
            <a:ext cx="3279067" cy="1003726"/>
            <a:chOff x="2969333" y="1709850"/>
            <a:chExt cx="5685280" cy="1740271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0254018F-5CDC-EC9D-1221-461A9364C4FF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7" name="Google Shape;308;g182b6d365f7_4_70">
              <a:extLst>
                <a:ext uri="{FF2B5EF4-FFF2-40B4-BE49-F238E27FC236}">
                  <a16:creationId xmlns:a16="http://schemas.microsoft.com/office/drawing/2014/main" id="{0EB148CF-167B-DB71-380B-6EC9A206797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CE0A88B-CC17-7CC7-ED21-B2984AC79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82b6d365f7_4_87"/>
          <p:cNvSpPr txBox="1"/>
          <p:nvPr/>
        </p:nvSpPr>
        <p:spPr>
          <a:xfrm>
            <a:off x="2505363" y="1357187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CAMPAÑAS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28" name="Google Shape;328;g182b6d365f7_4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601" y="4553868"/>
            <a:ext cx="6689139" cy="733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82b6d365f7_4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4164" y="1802867"/>
            <a:ext cx="8418643" cy="1074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82b6d365f7_4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5339" y="4691253"/>
            <a:ext cx="5192421" cy="6625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8601321-CA61-B6CA-3624-DACDD6194C9B}"/>
              </a:ext>
            </a:extLst>
          </p:cNvPr>
          <p:cNvGrpSpPr/>
          <p:nvPr/>
        </p:nvGrpSpPr>
        <p:grpSpPr>
          <a:xfrm>
            <a:off x="2510443" y="3048000"/>
            <a:ext cx="3279067" cy="1003726"/>
            <a:chOff x="2969333" y="1709850"/>
            <a:chExt cx="5685280" cy="1740271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42B92016-F0BF-CA43-6819-0C211288BC51}"/>
                </a:ext>
              </a:extLst>
            </p:cNvPr>
            <p:cNvSpPr/>
            <p:nvPr/>
          </p:nvSpPr>
          <p:spPr bwMode="auto">
            <a:xfrm>
              <a:off x="2969333" y="1709850"/>
              <a:ext cx="5685280" cy="174027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7" name="Google Shape;308;g182b6d365f7_4_70">
              <a:extLst>
                <a:ext uri="{FF2B5EF4-FFF2-40B4-BE49-F238E27FC236}">
                  <a16:creationId xmlns:a16="http://schemas.microsoft.com/office/drawing/2014/main" id="{88BAA256-1FDE-BDB8-3EC1-F63719F7B2E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1178" b="31668"/>
            <a:stretch/>
          </p:blipFill>
          <p:spPr>
            <a:xfrm>
              <a:off x="3546746" y="2044790"/>
              <a:ext cx="4530454" cy="1088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C023E44-D553-3960-3894-741BEDF91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82b6d365f7_4_8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es-MX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Flujos UX/UI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36" name="Google Shape;336;g182b6d365f7_4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341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82b6d365f7_4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7021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82b6d365f7_4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968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82b6d365f7_4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3436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82b6d365f7_4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5000" y="4089244"/>
            <a:ext cx="3804640" cy="82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192557B-E195-11CC-19B9-E94BC93B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82b6d365f7_4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4839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82b6d365f7_4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54871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82b6d365f7_4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4903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82b6d365f7_4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4935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182b6d365f7_4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4969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82b6d365f7_4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5001" y="3879197"/>
            <a:ext cx="3436163" cy="74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E54B3D-75CC-E8FC-1E3A-4C0B97D32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832b2e555a_2_13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CONSOLA DICIO-GS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57" name="Google Shape;357;g1832b2e555a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2" y="2888402"/>
            <a:ext cx="16023677" cy="100147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95D165-886A-2A2F-8BF6-095F655EF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832b2e555a_2_0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Flujo Eliiot - 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63" name="Google Shape;363;g1832b2e555a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4467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832b2e555a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4123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832b2e555a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8976" y="3700133"/>
            <a:ext cx="3685733" cy="919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832b2e555a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5677" y="3700135"/>
            <a:ext cx="3223888" cy="9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832b2e555a_2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5334" y="3700133"/>
            <a:ext cx="4250933" cy="9197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C4EC6FC-7A85-F7CB-2ADA-31BCE5807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82b6d365f7_0_29"/>
          <p:cNvSpPr txBox="1"/>
          <p:nvPr/>
        </p:nvSpPr>
        <p:spPr>
          <a:xfrm>
            <a:off x="2505320" y="1357200"/>
            <a:ext cx="185464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CONSOLA ELIIOT-GS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73" name="Google Shape;373;g182b6d365f7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868" y="3446267"/>
            <a:ext cx="11165469" cy="839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82b6d365f7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8069" y="3597734"/>
            <a:ext cx="10535867" cy="790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6BF78CD-0178-BF73-5204-C5919B549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alphaModFix amt="6000"/>
          </a:blip>
          <a:srcRect l="177" r="177"/>
          <a:stretch/>
        </p:blipFill>
        <p:spPr bwMode="auto">
          <a:xfrm>
            <a:off x="0" y="0"/>
            <a:ext cx="24612600" cy="138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>
                    <a:alpha val="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8956675" y="3173413"/>
            <a:ext cx="10617200" cy="41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136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Portafolio</a:t>
            </a:r>
          </a:p>
          <a:p>
            <a:pPr algn="l">
              <a:lnSpc>
                <a:spcPct val="70000"/>
              </a:lnSpc>
            </a:pPr>
            <a:r>
              <a:rPr lang="en-US" sz="136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2024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953500" y="8019509"/>
            <a:ext cx="10617200" cy="19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64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Oscar Espinosa</a:t>
            </a:r>
          </a:p>
          <a:p>
            <a:pPr algn="l"/>
            <a:r>
              <a:rPr lang="es-MX" sz="4200" dirty="0">
                <a:solidFill>
                  <a:srgbClr val="CDCDCD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 Italic" charset="0"/>
              </a:rPr>
              <a:t>Diseñador multimedia / diseñador web </a:t>
            </a:r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8964613" y="7619372"/>
            <a:ext cx="9817100" cy="2908928"/>
            <a:chOff x="0" y="0"/>
            <a:chExt cx="6183" cy="1831"/>
          </a:xfrm>
        </p:grpSpPr>
        <p:sp>
          <p:nvSpPr>
            <p:cNvPr id="8197" name="Line 5"/>
            <p:cNvSpPr>
              <a:spLocks noChangeShapeType="1"/>
            </p:cNvSpPr>
            <p:nvPr/>
          </p:nvSpPr>
          <p:spPr bwMode="auto">
            <a:xfrm>
              <a:off x="2" y="0"/>
              <a:ext cx="6181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8198" name="Line 6"/>
            <p:cNvSpPr>
              <a:spLocks noChangeShapeType="1"/>
            </p:cNvSpPr>
            <p:nvPr/>
          </p:nvSpPr>
          <p:spPr bwMode="auto">
            <a:xfrm>
              <a:off x="0" y="1831"/>
              <a:ext cx="6181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FAFF1256-477B-C24D-631B-BE7285301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5600" y="4069669"/>
            <a:ext cx="4991100" cy="5525861"/>
          </a:xfrm>
          <a:prstGeom prst="rect">
            <a:avLst/>
          </a:prstGeom>
        </p:spPr>
      </p:pic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C36ADDA6-0236-E182-66DD-42B32ECFC43F}"/>
              </a:ext>
            </a:extLst>
          </p:cNvPr>
          <p:cNvSpPr txBox="1">
            <a:spLocks/>
          </p:cNvSpPr>
          <p:nvPr/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ea typeface="Heiti SC Light" charset="0"/>
                <a:cs typeface="Gotham Pro" panose="02000503040000020004" pitchFamily="2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2860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7432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2004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657600" algn="l" defTabSz="457200" rtl="0" eaLnBrk="1" latinLnBrk="0" hangingPunct="1">
              <a:defRPr sz="5600" kern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fld id="{9B8272F5-45A5-4DDB-9B9B-5EC91D0B6608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alphaModFix amt="6000"/>
          </a:blip>
          <a:srcRect t="5155" b="5155"/>
          <a:stretch/>
        </p:blipFill>
        <p:spPr bwMode="auto">
          <a:xfrm>
            <a:off x="0" y="47626"/>
            <a:ext cx="24612600" cy="1191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>
                    <a:alpha val="9999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450975" y="815975"/>
            <a:ext cx="4371652" cy="1136650"/>
            <a:chOff x="0" y="58"/>
            <a:chExt cx="2753" cy="716"/>
          </a:xfrm>
        </p:grpSpPr>
        <p:sp>
          <p:nvSpPr>
            <p:cNvPr id="9218" name="Rectangle 2"/>
            <p:cNvSpPr>
              <a:spLocks/>
            </p:cNvSpPr>
            <p:nvPr/>
          </p:nvSpPr>
          <p:spPr bwMode="auto">
            <a:xfrm>
              <a:off x="0" y="58"/>
              <a:ext cx="124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s-MX" sz="4000" dirty="0">
                  <a:solidFill>
                    <a:srgbClr val="FFFFFF"/>
                  </a:solidFill>
                  <a:latin typeface="Gotham Pro" panose="02000503040000020004" pitchFamily="2" charset="0"/>
                  <a:ea typeface="ＭＳ Ｐゴシック" charset="0"/>
                  <a:cs typeface="Gotham Pro" panose="02000503040000020004" pitchFamily="2" charset="0"/>
                  <a:sym typeface="Open Sans Bold" charset="0"/>
                </a:rPr>
                <a:t>Saludos</a:t>
              </a:r>
            </a:p>
          </p:txBody>
        </p:sp>
        <p:sp>
          <p:nvSpPr>
            <p:cNvPr id="9219" name="Rectangle 3"/>
            <p:cNvSpPr>
              <a:spLocks/>
            </p:cNvSpPr>
            <p:nvPr/>
          </p:nvSpPr>
          <p:spPr bwMode="auto">
            <a:xfrm>
              <a:off x="5" y="483"/>
              <a:ext cx="27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s-MX" sz="3000" dirty="0">
                  <a:solidFill>
                    <a:srgbClr val="FFFFFF"/>
                  </a:solidFill>
                  <a:latin typeface="Gotham Pro" panose="02000503040000020004" pitchFamily="2" charset="0"/>
                  <a:ea typeface="ＭＳ Ｐゴシック" charset="0"/>
                  <a:cs typeface="Gotham Pro" panose="02000503040000020004" pitchFamily="2" charset="0"/>
                  <a:sym typeface="Open Sans Light" charset="0"/>
                </a:rPr>
                <a:t>Yo soy Oscar Espinosa</a:t>
              </a:r>
            </a:p>
          </p:txBody>
        </p:sp>
      </p:grpSp>
      <p:sp>
        <p:nvSpPr>
          <p:cNvPr id="9221" name="Rectangle 5"/>
          <p:cNvSpPr>
            <a:spLocks/>
          </p:cNvSpPr>
          <p:nvPr/>
        </p:nvSpPr>
        <p:spPr bwMode="auto">
          <a:xfrm>
            <a:off x="1447800" y="6280150"/>
            <a:ext cx="802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s-MX" sz="6400" dirty="0">
                <a:solidFill>
                  <a:srgbClr val="89D9C0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Quiero ser tu mejor aliado a la hora de vender</a:t>
            </a:r>
          </a:p>
        </p:txBody>
      </p:sp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6959600" y="3338513"/>
            <a:ext cx="2717800" cy="2717800"/>
            <a:chOff x="0" y="0"/>
            <a:chExt cx="1712" cy="1712"/>
          </a:xfrm>
        </p:grpSpPr>
        <p:sp>
          <p:nvSpPr>
            <p:cNvPr id="9222" name="Oval 6"/>
            <p:cNvSpPr>
              <a:spLocks/>
            </p:cNvSpPr>
            <p:nvPr/>
          </p:nvSpPr>
          <p:spPr bwMode="auto">
            <a:xfrm>
              <a:off x="0" y="0"/>
              <a:ext cx="1712" cy="1712"/>
            </a:xfrm>
            <a:prstGeom prst="ellipse">
              <a:avLst/>
            </a:prstGeom>
            <a:gradFill rotWithShape="0">
              <a:gsLst>
                <a:gs pos="0">
                  <a:srgbClr val="B292DE"/>
                </a:gs>
                <a:gs pos="26312">
                  <a:srgbClr val="8C99E0"/>
                </a:gs>
                <a:gs pos="50258">
                  <a:srgbClr val="65A0E2"/>
                </a:gs>
                <a:gs pos="100000">
                  <a:srgbClr val="89D9C0"/>
                </a:gs>
              </a:gsLst>
              <a:lin ang="16380000" scaled="1"/>
            </a:gradFill>
            <a:ln w="635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9223" name="Oval 7"/>
            <p:cNvSpPr>
              <a:spLocks/>
            </p:cNvSpPr>
            <p:nvPr/>
          </p:nvSpPr>
          <p:spPr bwMode="auto">
            <a:xfrm>
              <a:off x="32" y="37"/>
              <a:ext cx="1642" cy="1642"/>
            </a:xfrm>
            <a:prstGeom prst="ellipse">
              <a:avLst/>
            </a:prstGeom>
            <a:solidFill>
              <a:srgbClr val="282A2D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  <p:sp>
          <p:nvSpPr>
            <p:cNvPr id="9224" name="Oval 8"/>
            <p:cNvSpPr>
              <a:spLocks/>
            </p:cNvSpPr>
            <p:nvPr/>
          </p:nvSpPr>
          <p:spPr bwMode="auto">
            <a:xfrm>
              <a:off x="137" y="137"/>
              <a:ext cx="1437" cy="1437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algn="ctr" rotWithShape="0">
                <a:schemeClr val="bg2">
                  <a:alpha val="10999"/>
                </a:schemeClr>
              </a:outerShdw>
            </a:effectLst>
          </p:spPr>
          <p:txBody>
            <a:bodyPr lIns="0" tIns="0" rIns="0" bIns="0"/>
            <a:lstStyle/>
            <a:p>
              <a:endParaRPr lang="en-US" dirty="0">
                <a:latin typeface="Gotham Pro" panose="02000503040000020004" pitchFamily="2" charset="0"/>
              </a:endParaRPr>
            </a:p>
          </p:txBody>
        </p:sp>
      </p:grpSp>
      <p:sp>
        <p:nvSpPr>
          <p:cNvPr id="9227" name="Rectangle 11"/>
          <p:cNvSpPr>
            <a:spLocks/>
          </p:cNvSpPr>
          <p:nvPr/>
        </p:nvSpPr>
        <p:spPr bwMode="auto">
          <a:xfrm>
            <a:off x="10979150" y="2692400"/>
            <a:ext cx="11925300" cy="71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s-MX" sz="36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Hola, soy Oscar Espinosa.</a:t>
            </a:r>
            <a:br>
              <a:rPr lang="es-MX" sz="36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</a:br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Cada día me enfoco en evolucionar profesionalmente, destacando como creativo y desarrollador front-end. A lo largo de mi trayectoria, he perfeccionado mis habilidades en múltiples disciplinas: desde el desarrollo web hasta motion graphics, demostrando siempre profesionalismo y calidad en cada proyecto. También cuento con experiencia en locución, desarrollo de marcas y planificación estratégica, aportando soluciones innovadoras para empresas de todos los tamaños, desde grandes corporaciones hasta startups en proceso de definir su visión.</a:t>
            </a: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Bold" charset="0"/>
            </a:endParaRPr>
          </a:p>
          <a:p>
            <a:pPr algn="l"/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Mi experiencia más reciente en Marketing:</a:t>
            </a:r>
            <a:b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</a:br>
            <a:r>
              <a:rPr lang="es-MX" sz="2400" dirty="0">
                <a:solidFill>
                  <a:srgbClr val="B3B3B3"/>
                </a:solidFill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Bold" charset="0"/>
              </a:rPr>
              <a:t>He liderado la ideación, producción y ejecución de campañas para 8 marcas, creando contenido integral que incluye copywriting, diseño gráfico, animación 2D y 3D. Siempre enfocado en ofrecer soluciones tecnológicas y creativas que conecten con los clientes y conviertan ideas en resultados tangibles.</a:t>
            </a: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Light" charset="0"/>
            </a:endParaRPr>
          </a:p>
          <a:p>
            <a:pPr algn="l"/>
            <a:endParaRPr lang="es-MX" sz="2400" dirty="0">
              <a:solidFill>
                <a:srgbClr val="B3B3B3"/>
              </a:solidFill>
              <a:latin typeface="Gotham Pro" panose="02000503040000020004" pitchFamily="2" charset="0"/>
              <a:ea typeface="ＭＳ Ｐゴシック" charset="0"/>
              <a:cs typeface="Gotham Pro" panose="02000503040000020004" pitchFamily="2" charset="0"/>
              <a:sym typeface="Open Sans Light" charset="0"/>
            </a:endParaRPr>
          </a:p>
          <a:p>
            <a:pPr algn="l"/>
            <a:r>
              <a:rPr lang="es-MX" sz="3200" i="1" dirty="0">
                <a:solidFill>
                  <a:srgbClr val="B3B3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Pro" panose="02000503040000020004" pitchFamily="2" charset="0"/>
                <a:ea typeface="ＭＳ Ｐゴシック" charset="0"/>
                <a:cs typeface="Gotham Pro" panose="02000503040000020004" pitchFamily="2" charset="0"/>
                <a:sym typeface="Open Sans Light" charset="0"/>
              </a:rPr>
              <a:t>Ofreciendo las mejores soluciones tecnológicas y de diseño, para que logres que tus clientes compren tu idea.</a:t>
            </a:r>
          </a:p>
        </p:txBody>
      </p: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7F254770-0591-A773-BBE1-B6F4BD70B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68520" y="1255268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B8272F5-45A5-4DDB-9B9B-5EC91D0B6608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2b6d365f7_0_18"/>
          <p:cNvSpPr/>
          <p:nvPr/>
        </p:nvSpPr>
        <p:spPr>
          <a:xfrm flipH="1">
            <a:off x="16288402" y="6194260"/>
            <a:ext cx="6566518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www.recuerdomezcal.com/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2702D-5F7C-8BF0-20AD-537C1E8D6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543757-C66A-DB32-A478-B2816300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0" y="533400"/>
            <a:ext cx="2877202" cy="113217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419B25-27FB-0980-E2B4-231C3F1FA76A}"/>
              </a:ext>
            </a:extLst>
          </p:cNvPr>
          <p:cNvSpPr txBox="1"/>
          <p:nvPr/>
        </p:nvSpPr>
        <p:spPr>
          <a:xfrm>
            <a:off x="1524000" y="1981200"/>
            <a:ext cx="102108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El Recuerdo Mezcal en Webflow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Lideré el diseño y desarrollo completo del sitio web de El Recuerdo Mezcal utilizando la plataforma Webflow. La página fue implementada en tres idiomas (español, inglés y alemán), lo que permitió una mayor accesibilidad y expansión a mercados internacionales.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sitio cuenta con un sistema de gestión de contenidos (CMS) robusto, que facilita la actualización dinámica de productos, noticias y contenido multimedia sin necesidad de conocimientos técnicos avanzados. Además, se integró una plataforma de </a:t>
            </a:r>
            <a:r>
              <a:rPr lang="es-MX" sz="2800" b="1" dirty="0">
                <a:solidFill>
                  <a:schemeClr val="bg1"/>
                </a:solidFill>
              </a:rPr>
              <a:t>e-commerce</a:t>
            </a:r>
            <a:r>
              <a:rPr lang="es-MX" sz="2800" dirty="0">
                <a:solidFill>
                  <a:schemeClr val="bg1"/>
                </a:solidFill>
              </a:rPr>
              <a:t>, que permite a los usuarios realizar compras de productos de manera rápida y segura, brindando una experiencia de compra fluida y optimizada.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La combinación de un diseño atractivo y funcional con la flexibilidad de Webflow ha permitido a la marca proyectar su esencia única, al mismo tiempo que ofrece una plataforma sólida para el crecimiento en el entorno digital.</a:t>
            </a:r>
          </a:p>
          <a:p>
            <a:pPr algn="l"/>
            <a:endParaRPr lang="es-MX" sz="2800" dirty="0" err="1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5" name="Google Shape;234;g182b6d365f7_0_18">
            <a:extLst>
              <a:ext uri="{FF2B5EF4-FFF2-40B4-BE49-F238E27FC236}">
                <a16:creationId xmlns:a16="http://schemas.microsoft.com/office/drawing/2014/main" id="{89DCDBEE-F96D-292A-28F3-C2517AC64108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7" name="Google Shape;234;g182b6d365f7_0_18">
            <a:extLst>
              <a:ext uri="{FF2B5EF4-FFF2-40B4-BE49-F238E27FC236}">
                <a16:creationId xmlns:a16="http://schemas.microsoft.com/office/drawing/2014/main" id="{BAE136D6-C4DC-33A6-3F09-C533EE01D974}"/>
              </a:ext>
            </a:extLst>
          </p:cNvPr>
          <p:cNvSpPr txBox="1"/>
          <p:nvPr/>
        </p:nvSpPr>
        <p:spPr>
          <a:xfrm>
            <a:off x="16611600" y="3584346"/>
            <a:ext cx="5410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El Recuerdo mezcal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DBE7D580-8620-BAFC-091B-A8F5E034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2b6d365f7_0_18">
            <a:extLst>
              <a:ext uri="{FF2B5EF4-FFF2-40B4-BE49-F238E27FC236}">
                <a16:creationId xmlns:a16="http://schemas.microsoft.com/office/drawing/2014/main" id="{62D29192-FEEA-398B-D2DC-88BA1105F491}"/>
              </a:ext>
            </a:extLst>
          </p:cNvPr>
          <p:cNvSpPr/>
          <p:nvPr/>
        </p:nvSpPr>
        <p:spPr>
          <a:xfrm>
            <a:off x="16872466" y="5730678"/>
            <a:ext cx="64192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https://maizyagave.com/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234" name="Google Shape;234;g182b6d365f7_0_18">
            <a:extLst>
              <a:ext uri="{FF2B5EF4-FFF2-40B4-BE49-F238E27FC236}">
                <a16:creationId xmlns:a16="http://schemas.microsoft.com/office/drawing/2014/main" id="{C7C5DFD9-87B0-01CA-918D-F589FA1BDE4A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8715-4982-361F-CF09-AA7BC5FA9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0FFFB4-E861-1B81-E5D8-A93D5F0E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198870"/>
            <a:ext cx="1930770" cy="13374015"/>
          </a:xfrm>
          <a:prstGeom prst="rect">
            <a:avLst/>
          </a:prstGeom>
        </p:spPr>
      </p:pic>
      <p:sp>
        <p:nvSpPr>
          <p:cNvPr id="4" name="Google Shape;234;g182b6d365f7_0_18">
            <a:extLst>
              <a:ext uri="{FF2B5EF4-FFF2-40B4-BE49-F238E27FC236}">
                <a16:creationId xmlns:a16="http://schemas.microsoft.com/office/drawing/2014/main" id="{049BFA27-E8AE-51CD-DE23-A6BBEF41675A}"/>
              </a:ext>
            </a:extLst>
          </p:cNvPr>
          <p:cNvSpPr txBox="1"/>
          <p:nvPr/>
        </p:nvSpPr>
        <p:spPr>
          <a:xfrm>
            <a:off x="16611600" y="35843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Maíz y Agave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B7987-E912-E26F-F069-DC93D71B7035}"/>
              </a:ext>
            </a:extLst>
          </p:cNvPr>
          <p:cNvSpPr txBox="1"/>
          <p:nvPr/>
        </p:nvSpPr>
        <p:spPr>
          <a:xfrm>
            <a:off x="1631050" y="1600200"/>
            <a:ext cx="102108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Maíz y Agave en HTML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Encabecé la creación de la página web de Maíz y Agave mediante un desarrollo en HTML estático, optimizado para ofrecer una experiencia de usuario rápida y eficiente. 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diseño y la estructura fueron creados para reflejar la esencia de la marca, garantizando una navegación intuitiva y una presentación visual atractiva.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A través del uso de HTML5, CSS3 y JavaScript, logré desarrollar un sitio ligero y de alto rendimiento que prioriza la velocidad de carga, fundamental para mejorar la experiencia del usuario y el posicionamiento SEO. 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Esta página está enfocada en proporcionar información clara y directa sobre los productos de la marca, manteniendo la simplicidad y efectividad de un sitio web estático.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enfoque en un código limpio y optimizado ha permitido que el sitio ofrezca una experiencia rápida sin depender de plataformas pesadas, destacando la autenticidad y los valores de Maíz y Agave.</a:t>
            </a:r>
          </a:p>
        </p:txBody>
      </p:sp>
    </p:spTree>
    <p:extLst>
      <p:ext uri="{BB962C8B-B14F-4D97-AF65-F5344CB8AC3E}">
        <p14:creationId xmlns:p14="http://schemas.microsoft.com/office/powerpoint/2010/main" val="92420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BBDE040B-1E5F-93D9-CB17-05ED9495E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8F0509-CFDF-8B2C-CEE7-716BD8B4B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6</a:t>
            </a:fld>
            <a:endParaRPr lang="es-MX"/>
          </a:p>
        </p:txBody>
      </p:sp>
      <p:sp>
        <p:nvSpPr>
          <p:cNvPr id="2" name="Google Shape;232;g182b6d365f7_0_18">
            <a:extLst>
              <a:ext uri="{FF2B5EF4-FFF2-40B4-BE49-F238E27FC236}">
                <a16:creationId xmlns:a16="http://schemas.microsoft.com/office/drawing/2014/main" id="{9D656816-2A9E-F764-CB44-E9DFB78CD135}"/>
              </a:ext>
            </a:extLst>
          </p:cNvPr>
          <p:cNvSpPr/>
          <p:nvPr/>
        </p:nvSpPr>
        <p:spPr>
          <a:xfrm>
            <a:off x="16872466" y="5730678"/>
            <a:ext cx="6419200" cy="1155200"/>
          </a:xfrm>
          <a:prstGeom prst="roundRect">
            <a:avLst>
              <a:gd name="adj" fmla="val 17254"/>
            </a:avLst>
          </a:prstGeom>
          <a:solidFill>
            <a:srgbClr val="ECF0F3"/>
          </a:solidFill>
          <a:ln w="19050" cap="flat" cmpd="sng">
            <a:solidFill>
              <a:srgbClr val="1B80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79400" dist="190500" dir="2760000" algn="tl" rotWithShape="0">
              <a:srgbClr val="1B80F2">
                <a:alpha val="40000"/>
              </a:srgbClr>
            </a:outerShdw>
          </a:effectLst>
        </p:spPr>
        <p:txBody>
          <a:bodyPr spcFirstLastPara="1" wrap="square" lIns="182867" tIns="91400" rIns="182867" bIns="914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200" u="sng" dirty="0">
                <a:solidFill>
                  <a:schemeClr val="hlink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www.fundaciondonantonio.org.mx/</a:t>
            </a:r>
            <a:endParaRPr sz="3200" dirty="0">
              <a:solidFill>
                <a:srgbClr val="3F3F3F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3" name="Google Shape;234;g182b6d365f7_0_18">
            <a:extLst>
              <a:ext uri="{FF2B5EF4-FFF2-40B4-BE49-F238E27FC236}">
                <a16:creationId xmlns:a16="http://schemas.microsoft.com/office/drawing/2014/main" id="{C30F9559-0E0E-A835-0B51-CF40BD9AC63B}"/>
              </a:ext>
            </a:extLst>
          </p:cNvPr>
          <p:cNvSpPr txBox="1"/>
          <p:nvPr/>
        </p:nvSpPr>
        <p:spPr>
          <a:xfrm>
            <a:off x="16611600" y="44987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Pagina WEB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sp>
        <p:nvSpPr>
          <p:cNvPr id="4" name="Google Shape;234;g182b6d365f7_0_18">
            <a:extLst>
              <a:ext uri="{FF2B5EF4-FFF2-40B4-BE49-F238E27FC236}">
                <a16:creationId xmlns:a16="http://schemas.microsoft.com/office/drawing/2014/main" id="{A6BBB0AD-B6F8-4F38-89F1-E736CDDFEDD0}"/>
              </a:ext>
            </a:extLst>
          </p:cNvPr>
          <p:cNvSpPr txBox="1"/>
          <p:nvPr/>
        </p:nvSpPr>
        <p:spPr>
          <a:xfrm>
            <a:off x="16611600" y="3584346"/>
            <a:ext cx="4055200" cy="98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</a:rPr>
              <a:t>Maíz y Agave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412DB4-49F0-7126-CC01-D5B69698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725386"/>
            <a:ext cx="2438400" cy="106120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28C539-7D90-C221-89D9-AC8379DD3161}"/>
              </a:ext>
            </a:extLst>
          </p:cNvPr>
          <p:cNvSpPr txBox="1"/>
          <p:nvPr/>
        </p:nvSpPr>
        <p:spPr>
          <a:xfrm>
            <a:off x="1660267" y="1334740"/>
            <a:ext cx="10210800" cy="1000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dirty="0">
                <a:solidFill>
                  <a:schemeClr val="bg1"/>
                </a:solidFill>
              </a:rPr>
              <a:t>Desarrollo de la página web de la Fundación Don Antonio Rivera Venegas en Webflow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Diseñé y desarrollé el sitio web de la Fundación Don Antonio Rivera Venegas utilizando la plataforma Webflow, destacando un enfoque orientado a la accesibilidad y al impacto social. El sitio se creó con una estructura flexible que permite actualizaciones de contenido de manera sencilla gracias a su sistema de gestión de contenidos (CMS), lo que facilita la difusión de eventos, noticias y programas sociales sin la necesidad de conocimientos técnicos avanzados.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El diseño es responsive y optimizado para dispositivos móviles, garantizando una experiencia de usuario fluida en cualquier plataforma. El sitio web también incluye formularios interactivos que permiten a los usuarios ponerse en contacto fácilmente, participar en iniciativas y obtener información sobre cómo contribuir a la misión de la fundación.</a:t>
            </a:r>
          </a:p>
          <a:p>
            <a:pPr algn="l"/>
            <a:endParaRPr lang="es-MX" sz="2800" dirty="0">
              <a:solidFill>
                <a:schemeClr val="bg1"/>
              </a:solidFill>
            </a:endParaRPr>
          </a:p>
          <a:p>
            <a:pPr algn="l"/>
            <a:r>
              <a:rPr lang="es-MX" sz="2800" dirty="0">
                <a:solidFill>
                  <a:schemeClr val="bg1"/>
                </a:solidFill>
              </a:rPr>
              <a:t>Este proyecto refuerza el compromiso de la fundación de mantenerse conectada con su comunidad de manera efectiva, utilizando tecnología de punta a través de Webflow para transmitir su mensaje de ayuda y transformación social.</a:t>
            </a:r>
          </a:p>
          <a:p>
            <a:pPr algn="l"/>
            <a:endParaRPr lang="es-MX" sz="2800" dirty="0" err="1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7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8D4B2128-A08D-0BB9-A217-5F35F979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82b6d365f7_0_18">
            <a:extLst>
              <a:ext uri="{FF2B5EF4-FFF2-40B4-BE49-F238E27FC236}">
                <a16:creationId xmlns:a16="http://schemas.microsoft.com/office/drawing/2014/main" id="{EE9AF287-6337-4F94-0542-0BE98FEAA60E}"/>
              </a:ext>
            </a:extLst>
          </p:cNvPr>
          <p:cNvSpPr txBox="1"/>
          <p:nvPr/>
        </p:nvSpPr>
        <p:spPr>
          <a:xfrm>
            <a:off x="9185203" y="10877191"/>
            <a:ext cx="8558561" cy="10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d" sz="3200" b="1" dirty="0">
                <a:solidFill>
                  <a:schemeClr val="bg1"/>
                </a:solidFill>
                <a:latin typeface="Gotham Pro" panose="02000503040000020004" pitchFamily="2" charset="0"/>
                <a:ea typeface="Montserrat"/>
                <a:cs typeface="Gotham Pro" panose="02000503040000020004" pitchFamily="2" charset="0"/>
                <a:sym typeface="Montserrat"/>
              </a:rPr>
              <a:t>Imagenes AI modelo propio </a:t>
            </a:r>
            <a:endParaRPr sz="3200" b="1" dirty="0">
              <a:solidFill>
                <a:schemeClr val="bg1"/>
              </a:solidFill>
              <a:latin typeface="Gotham Pro" panose="02000503040000020004" pitchFamily="2" charset="0"/>
              <a:ea typeface="Montserrat"/>
              <a:cs typeface="Gotham Pro" panose="02000503040000020004" pitchFamily="2" charset="0"/>
              <a:sym typeface="Montserrat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3FCE8-E55C-816F-F3B3-123D3442E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2ECB322-DB1A-59B1-E8D7-327509640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54" t="6735" r="17854" b="6735"/>
          <a:stretch/>
        </p:blipFill>
        <p:spPr>
          <a:xfrm>
            <a:off x="9294792" y="1396726"/>
            <a:ext cx="5794415" cy="946975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50B77B1-E76D-5A17-D562-181CE381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53" y="7963382"/>
            <a:ext cx="4398001" cy="249220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FB292624-A207-4BDE-0E70-B8443FEC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73" y="2542018"/>
            <a:ext cx="4361350" cy="249220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FD31F7EF-5B56-C313-1C29-84508D408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5006" y="1375622"/>
            <a:ext cx="3809130" cy="462537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FD3A22E-CD71-039E-F351-CF51A757B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535" y="1396726"/>
            <a:ext cx="3765177" cy="457200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E33CF9D9-F3FE-9289-8A3E-571E6507F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6345" y="6222971"/>
            <a:ext cx="3809130" cy="4625373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07FFDFEB-1602-372F-6236-7DA3948DA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0535" y="6259387"/>
            <a:ext cx="3765177" cy="457200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FB849032-ADFC-786D-4A30-C13521B64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80111" y="6222511"/>
            <a:ext cx="3784497" cy="459546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FEE5C41A-649F-6E34-DB58-247E4D468A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279" y="5251770"/>
            <a:ext cx="4361350" cy="24922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C8D0FC54-DC7C-D6BC-7BD4-530517FA7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1971" y="1371600"/>
            <a:ext cx="3784498" cy="45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82b6d365f7_2_0"/>
          <p:cNvSpPr txBox="1"/>
          <p:nvPr/>
        </p:nvSpPr>
        <p:spPr>
          <a:xfrm>
            <a:off x="2505363" y="1357188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Videos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Elementos multimedia en línea 1" title="¿Qué es DICIO?">
            <a:hlinkClick r:id="" action="ppaction://media"/>
            <a:extLst>
              <a:ext uri="{FF2B5EF4-FFF2-40B4-BE49-F238E27FC236}">
                <a16:creationId xmlns:a16="http://schemas.microsoft.com/office/drawing/2014/main" id="{90FCE035-0D6F-EE03-80E5-8E44CFC345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3600" y="5105400"/>
            <a:ext cx="10058400" cy="5682996"/>
          </a:xfrm>
          <a:prstGeom prst="rect">
            <a:avLst/>
          </a:prstGeom>
        </p:spPr>
      </p:pic>
      <p:pic>
        <p:nvPicPr>
          <p:cNvPr id="3" name="Elementos multimedia en línea 2" title="Usuarios DICIO">
            <a:hlinkClick r:id="" action="ppaction://media"/>
            <a:extLst>
              <a:ext uri="{FF2B5EF4-FFF2-40B4-BE49-F238E27FC236}">
                <a16:creationId xmlns:a16="http://schemas.microsoft.com/office/drawing/2014/main" id="{CDA0BA4B-2B6D-7045-4D1D-017D94AF98A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2954000" y="5105400"/>
            <a:ext cx="10058400" cy="568299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65260C-5770-99B6-3EB0-2D870F414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832b2e555a_2_4"/>
          <p:cNvSpPr txBox="1"/>
          <p:nvPr/>
        </p:nvSpPr>
        <p:spPr>
          <a:xfrm>
            <a:off x="2505363" y="1357188"/>
            <a:ext cx="12647200" cy="153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7" tIns="91400" rIns="182867" bIns="91400" anchor="t" anchorCtr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</a:pPr>
            <a:r>
              <a:rPr lang="id" sz="10933" b="1" dirty="0">
                <a:solidFill>
                  <a:schemeClr val="bg1"/>
                </a:solidFill>
                <a:latin typeface="Gotham Pro" panose="02000503040000020004" pitchFamily="2" charset="0"/>
              </a:rPr>
              <a:t>Videos</a:t>
            </a:r>
            <a:endParaRPr sz="10933" b="1" dirty="0">
              <a:solidFill>
                <a:schemeClr val="bg1"/>
              </a:solidFill>
              <a:latin typeface="Gotham Pro" panose="02000503040000020004" pitchFamily="2" charset="0"/>
              <a:ea typeface="Arial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Elementos multimedia en línea 1" title="ATD">
            <a:hlinkClick r:id="" action="ppaction://media"/>
            <a:extLst>
              <a:ext uri="{FF2B5EF4-FFF2-40B4-BE49-F238E27FC236}">
                <a16:creationId xmlns:a16="http://schemas.microsoft.com/office/drawing/2014/main" id="{B3E685F8-842B-090B-28A4-679EBF2DC3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4800600"/>
            <a:ext cx="10654513" cy="6019800"/>
          </a:xfrm>
          <a:prstGeom prst="rect">
            <a:avLst/>
          </a:prstGeom>
        </p:spPr>
      </p:pic>
      <p:pic>
        <p:nvPicPr>
          <p:cNvPr id="3" name="Elementos multimedia en línea 2" title="Video 2  Credito Hipotecario 1">
            <a:hlinkClick r:id="" action="ppaction://media"/>
            <a:extLst>
              <a:ext uri="{FF2B5EF4-FFF2-40B4-BE49-F238E27FC236}">
                <a16:creationId xmlns:a16="http://schemas.microsoft.com/office/drawing/2014/main" id="{0FF4E25C-6D76-3AE8-C604-7A3E1751B16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2586489" y="4800600"/>
            <a:ext cx="10654513" cy="60198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B047F5-852D-B4FD-6EA4-5C39ADA87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8272F5-45A5-4DDB-9B9B-5EC91D0B6608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A1A1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A1A1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ig screen 02 copy">
  <a:themeElements>
    <a:clrScheme name="Personalizado 2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9999"/>
      </a:hlink>
      <a:folHlink>
        <a:srgbClr val="99CC00"/>
      </a:folHlink>
    </a:clrScheme>
    <a:fontScheme name="big screen 02 copy">
      <a:majorFont>
        <a:latin typeface="Roboto Regular"/>
        <a:ea typeface="Heiti SC Light"/>
        <a:cs typeface="Heiti SC Light"/>
      </a:majorFont>
      <a:minorFont>
        <a:latin typeface="Roboto Regular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Gotham Pro" panose="02000503040000020004" pitchFamily="2" charset="0"/>
            <a:cs typeface="Gotham Pro" panose="02000503040000020004" pitchFamily="2" charset="0"/>
          </a:defRPr>
        </a:defPPr>
      </a:lstStyle>
    </a:txDef>
  </a:objectDefaults>
  <a:extraClrSchemeLst>
    <a:extraClrScheme>
      <a:clrScheme name="big screen 02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Pages>0</Pages>
  <Words>785</Words>
  <Characters>0</Characters>
  <Application>Microsoft Macintosh PowerPoint</Application>
  <PresentationFormat>Personalizado</PresentationFormat>
  <Lines>0</Lines>
  <Paragraphs>76</Paragraphs>
  <Slides>17</Slides>
  <Notes>15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Gill Sans</vt:lpstr>
      <vt:lpstr>Gotham Pro</vt:lpstr>
      <vt:lpstr>Roboto Regular</vt:lpstr>
      <vt:lpstr>blank</vt:lpstr>
      <vt:lpstr>Title</vt:lpstr>
      <vt:lpstr>big screen 02 copy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Oscar Ernesto Espinosa Acevedo</dc:creator>
  <cp:keywords/>
  <dc:description/>
  <cp:lastModifiedBy>Oscar Ernesto  Espinosa Acevedo</cp:lastModifiedBy>
  <cp:revision>7</cp:revision>
  <dcterms:modified xsi:type="dcterms:W3CDTF">2024-09-28T05:03:34Z</dcterms:modified>
</cp:coreProperties>
</file>